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9" r:id="rId5"/>
  </p:sldIdLst>
  <p:sldSz cx="9906000" cy="6858000" type="A4"/>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C5"/>
    <a:srgbClr val="666666"/>
    <a:srgbClr val="4095DA"/>
    <a:srgbClr val="5190C0"/>
    <a:srgbClr val="89B7E4"/>
    <a:srgbClr val="6494CF"/>
    <a:srgbClr val="007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4625" autoAdjust="0"/>
  </p:normalViewPr>
  <p:slideViewPr>
    <p:cSldViewPr snapToGrid="0">
      <p:cViewPr varScale="1">
        <p:scale>
          <a:sx n="106" d="100"/>
          <a:sy n="106" d="100"/>
        </p:scale>
        <p:origin x="1074"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974" y="-90"/>
      </p:cViewPr>
      <p:guideLst>
        <p:guide orient="horz" pos="2904"/>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36352" y="0"/>
            <a:ext cx="3004820" cy="46101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612716" y="0"/>
            <a:ext cx="3004820" cy="461010"/>
          </a:xfrm>
          <a:prstGeom prst="rect">
            <a:avLst/>
          </a:prstGeom>
        </p:spPr>
        <p:txBody>
          <a:bodyPr vert="horz" lIns="91440" tIns="45720" rIns="91440" bIns="45720" rtlCol="0"/>
          <a:lstStyle>
            <a:lvl1pPr algn="r">
              <a:defRPr sz="1200"/>
            </a:lvl1pPr>
          </a:lstStyle>
          <a:p>
            <a:fld id="{AABD1247-9A71-4741-A279-1D4DABB50309}" type="datetimeFigureOut">
              <a:rPr lang="en-US" smtClean="0"/>
              <a:pPr/>
              <a:t>5/2/2018</a:t>
            </a:fld>
            <a:endParaRPr lang="en-US" dirty="0"/>
          </a:p>
        </p:txBody>
      </p:sp>
      <p:sp>
        <p:nvSpPr>
          <p:cNvPr id="4" name="Footer Placeholder 3"/>
          <p:cNvSpPr>
            <a:spLocks noGrp="1"/>
          </p:cNvSpPr>
          <p:nvPr>
            <p:ph type="ftr" sz="quarter" idx="2"/>
          </p:nvPr>
        </p:nvSpPr>
        <p:spPr>
          <a:xfrm>
            <a:off x="0" y="8757590"/>
            <a:ext cx="3004820" cy="46101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539908" y="8650791"/>
            <a:ext cx="3004820" cy="461010"/>
          </a:xfrm>
          <a:prstGeom prst="rect">
            <a:avLst/>
          </a:prstGeom>
        </p:spPr>
        <p:txBody>
          <a:bodyPr vert="horz" lIns="91440" tIns="45720" rIns="91440" bIns="45720" rtlCol="0" anchor="b"/>
          <a:lstStyle>
            <a:lvl1pPr algn="r">
              <a:defRPr sz="1200"/>
            </a:lvl1pPr>
          </a:lstStyle>
          <a:p>
            <a:fld id="{9B811543-3A7F-4435-B7FD-D66CA80A7A76}" type="slidenum">
              <a:rPr lang="en-US" smtClean="0"/>
              <a:pPr/>
              <a:t>‹Nº›</a:t>
            </a:fld>
            <a:endParaRPr lang="en-US" dirty="0"/>
          </a:p>
        </p:txBody>
      </p:sp>
      <p:pic>
        <p:nvPicPr>
          <p:cNvPr id="6" name="Picture 5" descr="Smurfit_Kappa_Group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240" y="8789031"/>
            <a:ext cx="2310796" cy="294248"/>
          </a:xfrm>
          <a:prstGeom prst="rect">
            <a:avLst/>
          </a:prstGeom>
        </p:spPr>
      </p:pic>
    </p:spTree>
    <p:extLst>
      <p:ext uri="{BB962C8B-B14F-4D97-AF65-F5344CB8AC3E}">
        <p14:creationId xmlns:p14="http://schemas.microsoft.com/office/powerpoint/2010/main" val="2458251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36352" y="0"/>
            <a:ext cx="3004820" cy="46101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612716" y="0"/>
            <a:ext cx="3004820" cy="461010"/>
          </a:xfrm>
          <a:prstGeom prst="rect">
            <a:avLst/>
          </a:prstGeom>
        </p:spPr>
        <p:txBody>
          <a:bodyPr vert="horz" lIns="91440" tIns="45720" rIns="91440" bIns="45720" rtlCol="0"/>
          <a:lstStyle>
            <a:lvl1pPr algn="r">
              <a:defRPr sz="1200"/>
            </a:lvl1pPr>
          </a:lstStyle>
          <a:p>
            <a:fld id="{F2D64712-A691-4A9F-87AE-35B91C694B4C}" type="datetimeFigureOut">
              <a:rPr lang="en-US" smtClean="0"/>
              <a:pPr/>
              <a:t>5/2/2018</a:t>
            </a:fld>
            <a:endParaRPr lang="en-US" dirty="0"/>
          </a:p>
        </p:txBody>
      </p:sp>
      <p:sp>
        <p:nvSpPr>
          <p:cNvPr id="4" name="Slide Image Placeholder 3"/>
          <p:cNvSpPr>
            <a:spLocks noGrp="1" noRot="1" noChangeAspect="1"/>
          </p:cNvSpPr>
          <p:nvPr>
            <p:ph type="sldImg" idx="2"/>
          </p:nvPr>
        </p:nvSpPr>
        <p:spPr>
          <a:xfrm>
            <a:off x="969963" y="690563"/>
            <a:ext cx="4995862" cy="34591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09161" y="4379595"/>
            <a:ext cx="6115879" cy="41490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539908" y="8650791"/>
            <a:ext cx="3004820" cy="461010"/>
          </a:xfrm>
          <a:prstGeom prst="rect">
            <a:avLst/>
          </a:prstGeom>
        </p:spPr>
        <p:txBody>
          <a:bodyPr vert="horz" lIns="91440" tIns="45720" rIns="91440" bIns="45720" rtlCol="0" anchor="b"/>
          <a:lstStyle>
            <a:lvl1pPr algn="r">
              <a:defRPr sz="1200"/>
            </a:lvl1pPr>
          </a:lstStyle>
          <a:p>
            <a:fld id="{0691C835-818B-4404-8713-9F85F97CC3CD}" type="slidenum">
              <a:rPr lang="en-US" smtClean="0"/>
              <a:pPr/>
              <a:t>‹Nº›</a:t>
            </a:fld>
            <a:endParaRPr lang="en-US" dirty="0"/>
          </a:p>
        </p:txBody>
      </p:sp>
      <p:pic>
        <p:nvPicPr>
          <p:cNvPr id="8" name="Picture 7" descr="Smurfit_Kappa_Group_rgb.png"/>
          <p:cNvPicPr>
            <a:picLocks noChangeAspect="1"/>
          </p:cNvPicPr>
          <p:nvPr/>
        </p:nvPicPr>
        <p:blipFill>
          <a:blip r:embed="rId2" cstate="print"/>
          <a:stretch>
            <a:fillRect/>
          </a:stretch>
        </p:blipFill>
        <p:spPr>
          <a:xfrm>
            <a:off x="410240" y="8789031"/>
            <a:ext cx="2310796" cy="294248"/>
          </a:xfrm>
          <a:prstGeom prst="rect">
            <a:avLst/>
          </a:prstGeom>
        </p:spPr>
      </p:pic>
    </p:spTree>
    <p:extLst>
      <p:ext uri="{BB962C8B-B14F-4D97-AF65-F5344CB8AC3E}">
        <p14:creationId xmlns:p14="http://schemas.microsoft.com/office/powerpoint/2010/main" val="837970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691C835-818B-4404-8713-9F85F97CC3CD}" type="slidenum">
              <a:rPr lang="en-US" smtClean="0"/>
              <a:pPr/>
              <a:t>1</a:t>
            </a:fld>
            <a:endParaRPr lang="en-US" dirty="0"/>
          </a:p>
        </p:txBody>
      </p:sp>
    </p:spTree>
    <p:extLst>
      <p:ext uri="{BB962C8B-B14F-4D97-AF65-F5344CB8AC3E}">
        <p14:creationId xmlns:p14="http://schemas.microsoft.com/office/powerpoint/2010/main" val="3691678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905999" cy="685662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12"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13"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124923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User Defined 3 Imag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9905999" cy="6856627"/>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15" name="Content Placeholder 5"/>
          <p:cNvSpPr>
            <a:spLocks noGrp="1"/>
          </p:cNvSpPr>
          <p:nvPr>
            <p:ph idx="21" hasCustomPrompt="1"/>
          </p:nvPr>
        </p:nvSpPr>
        <p:spPr>
          <a:xfrm>
            <a:off x="450272" y="4592906"/>
            <a:ext cx="2271914" cy="1389578"/>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17" name="Content Placeholder 5"/>
          <p:cNvSpPr>
            <a:spLocks noGrp="1"/>
          </p:cNvSpPr>
          <p:nvPr>
            <p:ph idx="22" hasCustomPrompt="1"/>
          </p:nvPr>
        </p:nvSpPr>
        <p:spPr>
          <a:xfrm>
            <a:off x="2778033" y="4592906"/>
            <a:ext cx="2271914" cy="1389578"/>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19" name="Content Placeholder 5"/>
          <p:cNvSpPr>
            <a:spLocks noGrp="1"/>
          </p:cNvSpPr>
          <p:nvPr>
            <p:ph idx="23" hasCustomPrompt="1"/>
          </p:nvPr>
        </p:nvSpPr>
        <p:spPr>
          <a:xfrm>
            <a:off x="5105796" y="4592906"/>
            <a:ext cx="2271914" cy="1389578"/>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26" name="Title 1"/>
          <p:cNvSpPr>
            <a:spLocks noGrp="1"/>
          </p:cNvSpPr>
          <p:nvPr>
            <p:ph type="ctrTitle" hasCustomPrompt="1"/>
          </p:nvPr>
        </p:nvSpPr>
        <p:spPr>
          <a:xfrm>
            <a:off x="348362" y="2671148"/>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27" name="Subtitle 2"/>
          <p:cNvSpPr>
            <a:spLocks noGrp="1"/>
          </p:cNvSpPr>
          <p:nvPr>
            <p:ph type="subTitle" idx="1" hasCustomPrompt="1"/>
          </p:nvPr>
        </p:nvSpPr>
        <p:spPr>
          <a:xfrm>
            <a:off x="348362" y="3764617"/>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3168335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User Defined 2 Imag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9905999" cy="6856627"/>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7" name="Content Placeholder 5"/>
          <p:cNvSpPr>
            <a:spLocks noGrp="1"/>
          </p:cNvSpPr>
          <p:nvPr>
            <p:ph idx="21" hasCustomPrompt="1"/>
          </p:nvPr>
        </p:nvSpPr>
        <p:spPr>
          <a:xfrm>
            <a:off x="450272" y="4113161"/>
            <a:ext cx="3056279" cy="1869322"/>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8" name="Content Placeholder 5"/>
          <p:cNvSpPr>
            <a:spLocks noGrp="1"/>
          </p:cNvSpPr>
          <p:nvPr>
            <p:ph idx="22" hasCustomPrompt="1"/>
          </p:nvPr>
        </p:nvSpPr>
        <p:spPr>
          <a:xfrm>
            <a:off x="3639035" y="4113161"/>
            <a:ext cx="3056279" cy="1869322"/>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15" name="Title 1"/>
          <p:cNvSpPr>
            <a:spLocks noGrp="1"/>
          </p:cNvSpPr>
          <p:nvPr>
            <p:ph type="ctrTitle" hasCustomPrompt="1"/>
          </p:nvPr>
        </p:nvSpPr>
        <p:spPr>
          <a:xfrm>
            <a:off x="348362" y="2286052"/>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16" name="Subtitle 2"/>
          <p:cNvSpPr>
            <a:spLocks noGrp="1"/>
          </p:cNvSpPr>
          <p:nvPr>
            <p:ph type="subTitle" idx="1" hasCustomPrompt="1"/>
          </p:nvPr>
        </p:nvSpPr>
        <p:spPr>
          <a:xfrm>
            <a:off x="348362" y="3379521"/>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484047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User Defined 1 Imag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9905999" cy="6856627"/>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8" name="Content Placeholder 5"/>
          <p:cNvSpPr>
            <a:spLocks noGrp="1"/>
          </p:cNvSpPr>
          <p:nvPr>
            <p:ph idx="21" hasCustomPrompt="1"/>
          </p:nvPr>
        </p:nvSpPr>
        <p:spPr>
          <a:xfrm>
            <a:off x="5571922" y="2302387"/>
            <a:ext cx="2452293" cy="2236840"/>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13" name="Title 1"/>
          <p:cNvSpPr>
            <a:spLocks noGrp="1"/>
          </p:cNvSpPr>
          <p:nvPr>
            <p:ph type="ctrTitle" hasCustomPrompt="1"/>
          </p:nvPr>
        </p:nvSpPr>
        <p:spPr>
          <a:xfrm>
            <a:off x="348362" y="2671148"/>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14" name="Subtitle 2"/>
          <p:cNvSpPr>
            <a:spLocks noGrp="1"/>
          </p:cNvSpPr>
          <p:nvPr>
            <p:ph type="subTitle" idx="1" hasCustomPrompt="1"/>
          </p:nvPr>
        </p:nvSpPr>
        <p:spPr>
          <a:xfrm>
            <a:off x="348362" y="3764617"/>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3544702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ne Text Column">
    <p:spTree>
      <p:nvGrpSpPr>
        <p:cNvPr id="1" name=""/>
        <p:cNvGrpSpPr/>
        <p:nvPr/>
      </p:nvGrpSpPr>
      <p:grpSpPr>
        <a:xfrm>
          <a:off x="0" y="0"/>
          <a:ext cx="0" cy="0"/>
          <a:chOff x="0" y="0"/>
          <a:chExt cx="0" cy="0"/>
        </a:xfrm>
      </p:grpSpPr>
      <p:sp>
        <p:nvSpPr>
          <p:cNvPr id="15" name="Content Placeholder 5"/>
          <p:cNvSpPr>
            <a:spLocks noGrp="1"/>
          </p:cNvSpPr>
          <p:nvPr>
            <p:ph idx="19" hasCustomPrompt="1"/>
          </p:nvPr>
        </p:nvSpPr>
        <p:spPr>
          <a:xfrm>
            <a:off x="350490" y="1124744"/>
            <a:ext cx="9092731"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chemeClr val="tx1"/>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defRPr sz="1600"/>
            </a:lvl3pPr>
            <a:lvl4pPr>
              <a:buClr>
                <a:srgbClr val="89B7E4"/>
              </a:buClr>
              <a:defRPr/>
            </a:lvl4pPr>
            <a:lvl5pPr marL="1073150" indent="0">
              <a:buNone/>
              <a:defRPr/>
            </a:lvl5pPr>
          </a:lstStyle>
          <a:p>
            <a:r>
              <a:rPr lang="en-US" dirty="0" smtClean="0"/>
              <a:t>First bullet text style </a:t>
            </a:r>
          </a:p>
          <a:p>
            <a:pPr lvl="1"/>
            <a:r>
              <a:rPr lang="en-US" dirty="0" smtClean="0"/>
              <a:t>Second bullet text style </a:t>
            </a:r>
          </a:p>
          <a:p>
            <a:pPr lvl="2"/>
            <a:r>
              <a:rPr lang="en-US" dirty="0" smtClean="0"/>
              <a:t>Third bullet text style </a:t>
            </a:r>
          </a:p>
        </p:txBody>
      </p:sp>
      <p:sp>
        <p:nvSpPr>
          <p:cNvPr id="7"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sp>
        <p:nvSpPr>
          <p:cNvPr id="10"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cxnSp>
        <p:nvCxnSpPr>
          <p:cNvPr id="4" name="Straight Connector 3"/>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8663311" y="376503"/>
            <a:ext cx="782005" cy="36951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Text Column">
    <p:spTree>
      <p:nvGrpSpPr>
        <p:cNvPr id="1" name=""/>
        <p:cNvGrpSpPr/>
        <p:nvPr/>
      </p:nvGrpSpPr>
      <p:grpSpPr>
        <a:xfrm>
          <a:off x="0" y="0"/>
          <a:ext cx="0" cy="0"/>
          <a:chOff x="0" y="0"/>
          <a:chExt cx="0" cy="0"/>
        </a:xfrm>
      </p:grpSpPr>
      <p:sp>
        <p:nvSpPr>
          <p:cNvPr id="13" name="Content Placeholder 5"/>
          <p:cNvSpPr>
            <a:spLocks noGrp="1"/>
          </p:cNvSpPr>
          <p:nvPr>
            <p:ph idx="18" hasCustomPrompt="1"/>
          </p:nvPr>
        </p:nvSpPr>
        <p:spPr>
          <a:xfrm>
            <a:off x="5036941" y="1124745"/>
            <a:ext cx="4406285"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chemeClr val="tx1"/>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defRPr sz="1600"/>
            </a:lvl3pPr>
            <a:lvl4pPr>
              <a:buClr>
                <a:srgbClr val="89B7E4"/>
              </a:buClr>
              <a:defRPr baseline="0"/>
            </a:lvl4pPr>
          </a:lstStyle>
          <a:p>
            <a:r>
              <a:rPr lang="en-US" dirty="0" smtClean="0"/>
              <a:t>First bullet text style </a:t>
            </a:r>
          </a:p>
          <a:p>
            <a:pPr lvl="1"/>
            <a:r>
              <a:rPr lang="en-US" dirty="0" smtClean="0"/>
              <a:t>Second bullet text style </a:t>
            </a:r>
          </a:p>
          <a:p>
            <a:pPr lvl="2"/>
            <a:r>
              <a:rPr lang="en-US" dirty="0" smtClean="0"/>
              <a:t>Third bullet text style</a:t>
            </a:r>
          </a:p>
        </p:txBody>
      </p:sp>
      <p:sp>
        <p:nvSpPr>
          <p:cNvPr id="19" name="Content Placeholder 5"/>
          <p:cNvSpPr>
            <a:spLocks noGrp="1"/>
          </p:cNvSpPr>
          <p:nvPr>
            <p:ph idx="19" hasCustomPrompt="1"/>
          </p:nvPr>
        </p:nvSpPr>
        <p:spPr>
          <a:xfrm>
            <a:off x="350489" y="1124744"/>
            <a:ext cx="4406285"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chemeClr val="tx1"/>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defRPr sz="1600"/>
            </a:lvl3pPr>
            <a:lvl4pPr>
              <a:buClr>
                <a:srgbClr val="89B7E4"/>
              </a:buClr>
              <a:defRPr baseline="0"/>
            </a:lvl4pPr>
          </a:lstStyle>
          <a:p>
            <a:r>
              <a:rPr lang="en-US" dirty="0" smtClean="0"/>
              <a:t>First bullet text style </a:t>
            </a:r>
          </a:p>
          <a:p>
            <a:pPr lvl="1"/>
            <a:r>
              <a:rPr lang="en-US" dirty="0" smtClean="0"/>
              <a:t>Second bullet text style </a:t>
            </a:r>
          </a:p>
          <a:p>
            <a:pPr lvl="2"/>
            <a:r>
              <a:rPr lang="en-US" dirty="0" smtClean="0"/>
              <a:t>Third bullet text style</a:t>
            </a:r>
          </a:p>
        </p:txBody>
      </p:sp>
      <p:sp>
        <p:nvSpPr>
          <p:cNvPr id="12"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sp>
        <p:nvSpPr>
          <p:cNvPr id="7"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cxnSp>
        <p:nvCxnSpPr>
          <p:cNvPr id="8" name="Straight Connector 7"/>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8663311" y="376503"/>
            <a:ext cx="782005" cy="36951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e text Column and Image">
    <p:spTree>
      <p:nvGrpSpPr>
        <p:cNvPr id="1" name=""/>
        <p:cNvGrpSpPr/>
        <p:nvPr/>
      </p:nvGrpSpPr>
      <p:grpSpPr>
        <a:xfrm>
          <a:off x="0" y="0"/>
          <a:ext cx="0" cy="0"/>
          <a:chOff x="0" y="0"/>
          <a:chExt cx="0" cy="0"/>
        </a:xfrm>
      </p:grpSpPr>
      <p:sp>
        <p:nvSpPr>
          <p:cNvPr id="8" name="Content Placeholder 5"/>
          <p:cNvSpPr>
            <a:spLocks noGrp="1"/>
          </p:cNvSpPr>
          <p:nvPr>
            <p:ph idx="19" hasCustomPrompt="1"/>
          </p:nvPr>
        </p:nvSpPr>
        <p:spPr>
          <a:xfrm>
            <a:off x="350488" y="1124744"/>
            <a:ext cx="3014049"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rgbClr val="000000"/>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tabLst/>
              <a:defRPr sz="1600"/>
            </a:lvl3pPr>
          </a:lstStyle>
          <a:p>
            <a:r>
              <a:rPr lang="en-US" dirty="0" smtClean="0"/>
              <a:t>First bullet</a:t>
            </a:r>
          </a:p>
          <a:p>
            <a:pPr lvl="1"/>
            <a:r>
              <a:rPr lang="en-US" dirty="0" smtClean="0"/>
              <a:t>Second bullet </a:t>
            </a:r>
          </a:p>
          <a:p>
            <a:pPr lvl="2"/>
            <a:r>
              <a:rPr lang="en-US" dirty="0" smtClean="0"/>
              <a:t>Third bullet</a:t>
            </a:r>
            <a:br>
              <a:rPr lang="en-US" dirty="0" smtClean="0"/>
            </a:br>
            <a:r>
              <a:rPr lang="en-US" dirty="0" smtClean="0"/>
              <a:t/>
            </a:r>
            <a:br>
              <a:rPr lang="en-US" dirty="0" smtClean="0"/>
            </a:br>
            <a:endParaRPr lang="en-US" dirty="0" smtClean="0"/>
          </a:p>
        </p:txBody>
      </p:sp>
      <p:sp>
        <p:nvSpPr>
          <p:cNvPr id="13" name="Content Placeholder 5"/>
          <p:cNvSpPr>
            <a:spLocks noGrp="1"/>
          </p:cNvSpPr>
          <p:nvPr>
            <p:ph idx="18" hasCustomPrompt="1"/>
          </p:nvPr>
        </p:nvSpPr>
        <p:spPr>
          <a:xfrm>
            <a:off x="3626854" y="1124744"/>
            <a:ext cx="5816367" cy="4824000"/>
          </a:xfrm>
          <a:prstGeom prst="rect">
            <a:avLst/>
          </a:prstGeom>
        </p:spPr>
        <p:txBody>
          <a:bodyPr>
            <a:no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add object</a:t>
            </a:r>
          </a:p>
          <a:p>
            <a:endParaRPr lang="en-US" dirty="0"/>
          </a:p>
        </p:txBody>
      </p:sp>
      <p:sp>
        <p:nvSpPr>
          <p:cNvPr id="14"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sp>
        <p:nvSpPr>
          <p:cNvPr id="9"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cxnSp>
        <p:nvCxnSpPr>
          <p:cNvPr id="7" name="Straight Connector 6"/>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8663311" y="376503"/>
            <a:ext cx="782005" cy="36951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e Text Column and Two Images">
    <p:spTree>
      <p:nvGrpSpPr>
        <p:cNvPr id="1" name=""/>
        <p:cNvGrpSpPr/>
        <p:nvPr/>
      </p:nvGrpSpPr>
      <p:grpSpPr>
        <a:xfrm>
          <a:off x="0" y="0"/>
          <a:ext cx="0" cy="0"/>
          <a:chOff x="0" y="0"/>
          <a:chExt cx="0" cy="0"/>
        </a:xfrm>
      </p:grpSpPr>
      <p:sp>
        <p:nvSpPr>
          <p:cNvPr id="7" name="Content Placeholder 5"/>
          <p:cNvSpPr>
            <a:spLocks noGrp="1"/>
          </p:cNvSpPr>
          <p:nvPr>
            <p:ph idx="18" hasCustomPrompt="1"/>
          </p:nvPr>
        </p:nvSpPr>
        <p:spPr>
          <a:xfrm>
            <a:off x="5816022" y="1119910"/>
            <a:ext cx="3639706" cy="2251364"/>
          </a:xfrm>
          <a:prstGeom prst="rect">
            <a:avLst/>
          </a:prstGeom>
        </p:spPr>
        <p:txBody>
          <a:bodyPr>
            <a:no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add object</a:t>
            </a:r>
          </a:p>
        </p:txBody>
      </p:sp>
      <p:sp>
        <p:nvSpPr>
          <p:cNvPr id="8" name="Content Placeholder 5"/>
          <p:cNvSpPr>
            <a:spLocks noGrp="1"/>
          </p:cNvSpPr>
          <p:nvPr>
            <p:ph idx="19" hasCustomPrompt="1"/>
          </p:nvPr>
        </p:nvSpPr>
        <p:spPr>
          <a:xfrm>
            <a:off x="350489" y="1124744"/>
            <a:ext cx="5190367"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chemeClr val="tx1"/>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defRPr sz="1600"/>
            </a:lvl3pPr>
            <a:lvl4pPr>
              <a:buClr>
                <a:srgbClr val="89B7E4"/>
              </a:buClr>
              <a:defRPr baseline="0"/>
            </a:lvl4pPr>
          </a:lstStyle>
          <a:p>
            <a:r>
              <a:rPr lang="en-US" dirty="0" smtClean="0"/>
              <a:t>First bullet text style </a:t>
            </a:r>
          </a:p>
          <a:p>
            <a:pPr lvl="1"/>
            <a:r>
              <a:rPr lang="en-US" dirty="0" smtClean="0"/>
              <a:t>Second bullet text style </a:t>
            </a:r>
          </a:p>
          <a:p>
            <a:pPr lvl="2"/>
            <a:r>
              <a:rPr lang="en-US" dirty="0" smtClean="0"/>
              <a:t>Third bullet text style</a:t>
            </a:r>
          </a:p>
        </p:txBody>
      </p:sp>
      <p:sp>
        <p:nvSpPr>
          <p:cNvPr id="16" name="Content Placeholder 5"/>
          <p:cNvSpPr>
            <a:spLocks noGrp="1"/>
          </p:cNvSpPr>
          <p:nvPr>
            <p:ph idx="20" hasCustomPrompt="1"/>
          </p:nvPr>
        </p:nvSpPr>
        <p:spPr>
          <a:xfrm>
            <a:off x="5816022" y="3694546"/>
            <a:ext cx="3639706" cy="2251364"/>
          </a:xfrm>
          <a:prstGeom prst="rect">
            <a:avLst/>
          </a:prstGeom>
        </p:spPr>
        <p:txBody>
          <a:bodyPr>
            <a:no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add object</a:t>
            </a:r>
          </a:p>
        </p:txBody>
      </p:sp>
      <p:sp>
        <p:nvSpPr>
          <p:cNvPr id="17"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sp>
        <p:nvSpPr>
          <p:cNvPr id="11"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cxnSp>
        <p:nvCxnSpPr>
          <p:cNvPr id="9" name="Straight Connector 8"/>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8663311" y="376503"/>
            <a:ext cx="782005" cy="369519"/>
          </a:xfrm>
          <a:prstGeom prst="rect">
            <a:avLst/>
          </a:prstGeom>
        </p:spPr>
      </p:pic>
    </p:spTree>
    <p:extLst>
      <p:ext uri="{BB962C8B-B14F-4D97-AF65-F5344CB8AC3E}">
        <p14:creationId xmlns:p14="http://schemas.microsoft.com/office/powerpoint/2010/main" val="324648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One Large Image">
    <p:spTree>
      <p:nvGrpSpPr>
        <p:cNvPr id="1" name=""/>
        <p:cNvGrpSpPr/>
        <p:nvPr/>
      </p:nvGrpSpPr>
      <p:grpSpPr>
        <a:xfrm>
          <a:off x="0" y="0"/>
          <a:ext cx="0" cy="0"/>
          <a:chOff x="0" y="0"/>
          <a:chExt cx="0" cy="0"/>
        </a:xfrm>
      </p:grpSpPr>
      <p:sp>
        <p:nvSpPr>
          <p:cNvPr id="12" name="Content Placeholder 5"/>
          <p:cNvSpPr>
            <a:spLocks noGrp="1"/>
          </p:cNvSpPr>
          <p:nvPr>
            <p:ph idx="18" hasCustomPrompt="1"/>
          </p:nvPr>
        </p:nvSpPr>
        <p:spPr>
          <a:xfrm>
            <a:off x="0" y="1052736"/>
            <a:ext cx="9906000" cy="4824536"/>
          </a:xfrm>
          <a:prstGeom prst="rect">
            <a:avLst/>
          </a:prstGeom>
        </p:spPr>
        <p:txBody>
          <a:bodyPr>
            <a:norm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add object</a:t>
            </a:r>
          </a:p>
        </p:txBody>
      </p:sp>
      <p:sp>
        <p:nvSpPr>
          <p:cNvPr id="11"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sp>
        <p:nvSpPr>
          <p:cNvPr id="7"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cxnSp>
        <p:nvCxnSpPr>
          <p:cNvPr id="6" name="Straight Connector 5"/>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stretch>
            <a:fillRect/>
          </a:stretch>
        </p:blipFill>
        <p:spPr>
          <a:xfrm>
            <a:off x="8663311" y="376503"/>
            <a:ext cx="782005" cy="36951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Framed Image">
    <p:spTree>
      <p:nvGrpSpPr>
        <p:cNvPr id="1" name=""/>
        <p:cNvGrpSpPr/>
        <p:nvPr/>
      </p:nvGrpSpPr>
      <p:grpSpPr>
        <a:xfrm>
          <a:off x="0" y="0"/>
          <a:ext cx="0" cy="0"/>
          <a:chOff x="0" y="0"/>
          <a:chExt cx="0" cy="0"/>
        </a:xfrm>
      </p:grpSpPr>
      <p:sp>
        <p:nvSpPr>
          <p:cNvPr id="6" name="Content Placeholder 5"/>
          <p:cNvSpPr>
            <a:spLocks noGrp="1"/>
          </p:cNvSpPr>
          <p:nvPr>
            <p:ph idx="18" hasCustomPrompt="1"/>
          </p:nvPr>
        </p:nvSpPr>
        <p:spPr>
          <a:xfrm>
            <a:off x="294821" y="272144"/>
            <a:ext cx="9316358" cy="6295570"/>
          </a:xfrm>
          <a:prstGeom prst="rect">
            <a:avLst/>
          </a:prstGeom>
        </p:spPr>
        <p:txBody>
          <a:bodyPr>
            <a:norm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Click icon to add object</a:t>
            </a:r>
          </a:p>
        </p:txBody>
      </p:sp>
    </p:spTree>
    <p:extLst>
      <p:ext uri="{BB962C8B-B14F-4D97-AF65-F5344CB8AC3E}">
        <p14:creationId xmlns:p14="http://schemas.microsoft.com/office/powerpoint/2010/main" val="357423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9905997" cy="6856627"/>
          </a:xfrm>
          <a:prstGeom prst="rect">
            <a:avLst/>
          </a:prstGeom>
        </p:spPr>
      </p:pic>
      <p:sp>
        <p:nvSpPr>
          <p:cNvPr id="5"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6"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2873150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9905997" cy="6856627"/>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11" name="Title 1"/>
          <p:cNvSpPr>
            <a:spLocks noGrp="1"/>
          </p:cNvSpPr>
          <p:nvPr>
            <p:ph type="ctrTitle" hasCustomPrompt="1"/>
          </p:nvPr>
        </p:nvSpPr>
        <p:spPr>
          <a:xfrm>
            <a:off x="348362" y="3056246"/>
            <a:ext cx="6983498" cy="573497"/>
          </a:xfrm>
          <a:prstGeom prst="rect">
            <a:avLst/>
          </a:prstGeom>
        </p:spPr>
        <p:txBody>
          <a:bodyPr>
            <a:noAutofit/>
          </a:bodyPr>
          <a:lstStyle>
            <a:lvl1pPr algn="l">
              <a:defRPr sz="3200" b="1">
                <a:solidFill>
                  <a:srgbClr val="008AC5"/>
                </a:solidFill>
              </a:defRPr>
            </a:lvl1pPr>
          </a:lstStyle>
          <a:p>
            <a:r>
              <a:rPr lang="en-US" dirty="0" smtClean="0"/>
              <a:t>Click to edit Divider Title Slide</a:t>
            </a:r>
            <a:endParaRPr lang="en-US" dirty="0"/>
          </a:p>
        </p:txBody>
      </p:sp>
      <p:sp>
        <p:nvSpPr>
          <p:cNvPr id="12" name="Subtitle 2"/>
          <p:cNvSpPr>
            <a:spLocks noGrp="1"/>
          </p:cNvSpPr>
          <p:nvPr>
            <p:ph type="subTitle" idx="1" hasCustomPrompt="1"/>
          </p:nvPr>
        </p:nvSpPr>
        <p:spPr>
          <a:xfrm>
            <a:off x="348362" y="3633520"/>
            <a:ext cx="5048455" cy="471448"/>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394874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V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9905992" cy="6856623"/>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382131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3"/>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205417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708"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05" r:id="rId11"/>
    <p:sldLayoutId id="2147483706" r:id="rId12"/>
    <p:sldLayoutId id="2147483707" r:id="rId13"/>
    <p:sldLayoutId id="2147483650" r:id="rId14"/>
    <p:sldLayoutId id="2147483652" r:id="rId15"/>
    <p:sldLayoutId id="2147483661" r:id="rId16"/>
    <p:sldLayoutId id="2147483673" r:id="rId17"/>
    <p:sldLayoutId id="2147483651" r:id="rId18"/>
    <p:sldLayoutId id="2147483694" r:id="rId19"/>
    <p:sldLayoutId id="2147483664"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1pPr>
      <a:lvl2pPr marL="541338" indent="-271463" algn="l" defTabSz="914400" rtl="0" eaLnBrk="1" latinLnBrk="0" hangingPunct="1">
        <a:spcBef>
          <a:spcPct val="20000"/>
        </a:spcBef>
        <a:buFont typeface="Arial" pitchFamily="34" charset="0"/>
        <a:buChar char="–"/>
        <a:defRPr sz="1800" b="0" kern="1200">
          <a:solidFill>
            <a:schemeClr val="tx1"/>
          </a:solidFill>
          <a:latin typeface="+mn-lt"/>
          <a:ea typeface="+mn-ea"/>
          <a:cs typeface="+mn-cs"/>
        </a:defRPr>
      </a:lvl2pPr>
      <a:lvl3pPr marL="801688" indent="-2603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73150" indent="-27146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343025" indent="-269875"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4260" y="6158593"/>
            <a:ext cx="1855409" cy="39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79653" y="202656"/>
            <a:ext cx="9146694" cy="564785"/>
          </a:xfrm>
        </p:spPr>
        <p:txBody>
          <a:bodyPr/>
          <a:lstStyle/>
          <a:p>
            <a:r>
              <a:rPr lang="es-ES" altLang="es-CO" sz="2000" dirty="0">
                <a:latin typeface="Arial" panose="020B0604020202020204" pitchFamily="34" charset="0"/>
                <a:cs typeface="Arial" panose="020B0604020202020204" pitchFamily="34" charset="0"/>
              </a:rPr>
              <a:t>Cartón de Colombia S.A. y Compañías Filiales*</a:t>
            </a:r>
            <a:r>
              <a:rPr lang="es-ES" altLang="es-CO" sz="4000" dirty="0">
                <a:latin typeface="Arial" panose="020B0604020202020204" pitchFamily="34" charset="0"/>
                <a:cs typeface="Arial" panose="020B0604020202020204" pitchFamily="34" charset="0"/>
              </a:rPr>
              <a:t/>
            </a:r>
            <a:br>
              <a:rPr lang="es-ES" altLang="es-CO" sz="4000" dirty="0">
                <a:latin typeface="Arial" panose="020B0604020202020204" pitchFamily="34" charset="0"/>
                <a:cs typeface="Arial" panose="020B0604020202020204" pitchFamily="34" charset="0"/>
              </a:rPr>
            </a:br>
            <a:r>
              <a:rPr lang="es-ES" altLang="es-CO" sz="1600" dirty="0">
                <a:latin typeface="Arial" panose="020B0604020202020204" pitchFamily="34" charset="0"/>
                <a:cs typeface="Arial" panose="020B0604020202020204" pitchFamily="34" charset="0"/>
              </a:rPr>
              <a:t>Informe de Resultados al </a:t>
            </a:r>
            <a:r>
              <a:rPr lang="es-ES" altLang="es-CO" sz="1600" dirty="0" smtClean="0">
                <a:latin typeface="Arial" panose="020B0604020202020204" pitchFamily="34" charset="0"/>
                <a:cs typeface="Arial" panose="020B0604020202020204" pitchFamily="34" charset="0"/>
              </a:rPr>
              <a:t>1er Trimestre </a:t>
            </a:r>
            <a:r>
              <a:rPr lang="es-ES" altLang="es-CO" sz="1600" dirty="0">
                <a:latin typeface="Arial" panose="020B0604020202020204" pitchFamily="34" charset="0"/>
                <a:cs typeface="Arial" panose="020B0604020202020204" pitchFamily="34" charset="0"/>
              </a:rPr>
              <a:t>de </a:t>
            </a:r>
            <a:r>
              <a:rPr lang="es-ES" altLang="es-CO" sz="1600" dirty="0" smtClean="0">
                <a:latin typeface="Arial" panose="020B0604020202020204" pitchFamily="34" charset="0"/>
                <a:cs typeface="Arial" panose="020B0604020202020204" pitchFamily="34" charset="0"/>
              </a:rPr>
              <a:t>2018**</a:t>
            </a:r>
            <a:endParaRPr lang="en-GB" sz="1600" dirty="0">
              <a:solidFill>
                <a:srgbClr val="FF0000"/>
              </a:solidFill>
              <a:latin typeface="Arial" panose="020B0604020202020204" pitchFamily="34" charset="0"/>
              <a:cs typeface="Arial" panose="020B0604020202020204" pitchFamily="34" charset="0"/>
            </a:endParaRPr>
          </a:p>
        </p:txBody>
      </p:sp>
      <p:sp>
        <p:nvSpPr>
          <p:cNvPr id="10" name="Rectangle 7"/>
          <p:cNvSpPr txBox="1">
            <a:spLocks noGrp="1" noChangeArrowheads="1"/>
          </p:cNvSpPr>
          <p:nvPr>
            <p:ph idx="19"/>
          </p:nvPr>
        </p:nvSpPr>
        <p:spPr bwMode="auto">
          <a:xfrm>
            <a:off x="379653" y="1130128"/>
            <a:ext cx="4895269" cy="594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spcAft>
                <a:spcPct val="30000"/>
              </a:spcAft>
              <a:buClr>
                <a:schemeClr val="accent2"/>
              </a:buClr>
              <a:buFont typeface="Wingdings" pitchFamily="2" charset="2"/>
              <a:buChar char="§"/>
              <a:defRPr sz="2000">
                <a:solidFill>
                  <a:schemeClr val="tx1"/>
                </a:solidFill>
                <a:latin typeface="Arial" charset="0"/>
              </a:defRPr>
            </a:lvl1pPr>
            <a:lvl2pPr marL="742950" indent="-285750" eaLnBrk="0" hangingPunct="0">
              <a:spcAft>
                <a:spcPct val="30000"/>
              </a:spcAft>
              <a:buClr>
                <a:schemeClr val="accent2"/>
              </a:buClr>
              <a:buFont typeface="Wingdings" pitchFamily="2" charset="2"/>
              <a:buChar char="§"/>
              <a:defRPr>
                <a:solidFill>
                  <a:schemeClr val="tx1"/>
                </a:solidFill>
                <a:latin typeface="Arial" charset="0"/>
              </a:defRPr>
            </a:lvl2pPr>
            <a:lvl3pPr marL="1143000" indent="-228600" eaLnBrk="0" hangingPunct="0">
              <a:spcAft>
                <a:spcPct val="30000"/>
              </a:spcAft>
              <a:buClr>
                <a:schemeClr val="accent2"/>
              </a:buClr>
              <a:buFont typeface="Wingdings" pitchFamily="2" charset="2"/>
              <a:buChar char="§"/>
              <a:defRPr sz="1600">
                <a:solidFill>
                  <a:schemeClr val="tx1"/>
                </a:solidFill>
                <a:latin typeface="Arial" charset="0"/>
              </a:defRPr>
            </a:lvl3pPr>
            <a:lvl4pPr marL="1600200" indent="-228600" eaLnBrk="0" hangingPunct="0">
              <a:spcAft>
                <a:spcPct val="30000"/>
              </a:spcAft>
              <a:buClr>
                <a:schemeClr val="accent2"/>
              </a:buClr>
              <a:buFont typeface="Wingdings" pitchFamily="2" charset="2"/>
              <a:buChar char="§"/>
              <a:defRPr sz="1400">
                <a:solidFill>
                  <a:schemeClr val="tx1"/>
                </a:solidFill>
                <a:latin typeface="Arial" charset="0"/>
              </a:defRPr>
            </a:lvl4pPr>
            <a:lvl5pPr marL="2057400" indent="-228600" eaLnBrk="0" hangingPunct="0">
              <a:spcAft>
                <a:spcPct val="30000"/>
              </a:spcAft>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Font typeface="Wingdings" pitchFamily="2" charset="2"/>
              <a:buChar char="§"/>
              <a:defRPr sz="1600">
                <a:solidFill>
                  <a:schemeClr val="tx1"/>
                </a:solidFill>
                <a:latin typeface="Arial" charset="0"/>
              </a:defRPr>
            </a:lvl9pPr>
          </a:lstStyle>
          <a:p>
            <a:pPr marL="0" indent="0" algn="just">
              <a:buNone/>
            </a:pPr>
            <a:r>
              <a:rPr lang="es-CO" sz="800" dirty="0"/>
              <a:t>Nota: Todas las cifras y análisis aquí expresados se refieren a los Estados Financieros Consolidados. </a:t>
            </a:r>
          </a:p>
          <a:p>
            <a:pPr marL="0" indent="0" algn="just">
              <a:buNone/>
            </a:pPr>
            <a:endParaRPr lang="es-CO" sz="800" dirty="0"/>
          </a:p>
          <a:p>
            <a:pPr marL="0" indent="0" algn="just">
              <a:buNone/>
            </a:pPr>
            <a:r>
              <a:rPr lang="es-CO" sz="800" dirty="0"/>
              <a:t>El EBITDA consolidado del Grupo Empresarial Cartón de Colombia en el acumulado del primer trimestre del año alcanzó la suma de $40.606 millones de pesos, una cifra $5.205 millones superior a la obtenida en el mismo periodo del año anterior. Este año 2018 ha iniciado con los precios de prácticamente todas las líneas de productos en una senda positiva de recuperación que empieza a compensar los efectos negativos provenientes de la presión en costos de materias primas como las fibras recicladas que afectaron los resultados del año pasado. </a:t>
            </a:r>
          </a:p>
          <a:p>
            <a:pPr marL="0" indent="0" algn="just">
              <a:buNone/>
            </a:pPr>
            <a:r>
              <a:rPr lang="es-CO" sz="800" dirty="0"/>
              <a:t>La demanda del mercado local tuvo un buen arranque de año recuperándose de la desaceleración del último trimestre del 2017 y se vio beneficiada por un bien comportamiento de la industria manufacturera, especialmente la de bienes no duraderos teniendo como efecto el crecimiento en volúmenes en varias líneas. </a:t>
            </a:r>
          </a:p>
          <a:p>
            <a:pPr marL="0" indent="0" algn="just">
              <a:buNone/>
            </a:pPr>
            <a:r>
              <a:rPr lang="es-CO" sz="800" dirty="0"/>
              <a:t>Las utilidades netas del Grupo Empresarial Cartón de Colombia acumuladas a Marzo del año en curso fueron de $34.459 millones de pesos, $28.336 millones de pesos por encima del mismo periodo del año anterior. Adicional a las dinámicas de mercados descritas arriba, un ajuste favorable al valor de mercado de las plantaciones forestales (consecuente con los mayores precios de la madera), un menor cargo por impuesto a la riqueza y una menor provisión en impuestos sobre la renta explica el aumento de utilidades.</a:t>
            </a:r>
          </a:p>
          <a:p>
            <a:pPr marL="0" indent="0" algn="just">
              <a:buNone/>
            </a:pPr>
            <a:r>
              <a:rPr lang="es-CO" sz="800" dirty="0"/>
              <a:t>Con respecto a la situación de caja de la Compañía, ésta sigue siendo sólida, con un flujo de caja operacional positivo. En estos 3 meses del año, el Grupo Empresarial generó $16.398 millones de caja que han sido suficientes para cubrir las inversiones de capital. Esfuerzos para mantener estable el capital de trabajo han tenido resultados positivos a pesar de la creciente tendencia del mercado de buscar apalancamiento financiero con sus proveedores, lo cual ha impactado los niveles de cartera de la Compañía. </a:t>
            </a:r>
          </a:p>
          <a:p>
            <a:pPr marL="0" indent="0" algn="just">
              <a:buNone/>
            </a:pPr>
            <a:r>
              <a:rPr lang="es-CO" sz="800" dirty="0"/>
              <a:t>Para el año 2018, la Compañía piensa ejecutar un programa de inversiones de capital del orden </a:t>
            </a:r>
            <a:r>
              <a:rPr lang="es-CO" sz="800"/>
              <a:t>de </a:t>
            </a:r>
            <a:r>
              <a:rPr lang="es-CO" sz="800" smtClean="0"/>
              <a:t>25 </a:t>
            </a:r>
            <a:r>
              <a:rPr lang="es-CO" sz="800" dirty="0"/>
              <a:t>millones de dólares y estas están enfocadas en la modernización tecnológica, ampliación de capacidad y mejoras en la estructura de costos. La posición de caja neta (disponible menos deuda financiera) terminó en $63.303 millones de pesos con corte a 31 de Marzo.</a:t>
            </a:r>
          </a:p>
          <a:p>
            <a:pPr marL="0" indent="0" algn="just">
              <a:buNone/>
            </a:pPr>
            <a:r>
              <a:rPr lang="es-CO" sz="800" dirty="0"/>
              <a:t>Con respecto a las expectativas para el resto del año, confiamos que lo observado en la demanda de varios de nuestros productos en los primeros meses del año, sea el inicio de esa esperada recuperación del mercado local. Continuamos pensando que las actuales condiciones de tasa de cambio deberá traducirse en el mediano y largo plazo en una continua recuperación de la competitividad del sector manufacturero colombiano, vía crecimiento no sólo de sus exportaciones sino también de la sustitución de importaciones en los mercados locales.</a:t>
            </a:r>
          </a:p>
          <a:p>
            <a:pPr marL="0" indent="0" algn="just">
              <a:buNone/>
            </a:pPr>
            <a:r>
              <a:rPr lang="es-CO" sz="800" dirty="0"/>
              <a:t>Por nuestro lado, seguiremos trabajando en nuestra oferta de valor a los clientes y en la competitividad de nuestra estructura de costos, tal como lo hemos hecho siempre y estamos seguros que todo esto se reflejará en unos buenos resultados para el resto año 2018.</a:t>
            </a:r>
          </a:p>
          <a:p>
            <a:pPr marL="0" indent="0" algn="just">
              <a:buNone/>
            </a:pPr>
            <a:r>
              <a:rPr lang="es-CO" sz="800" dirty="0"/>
              <a:t>Adopción NIIF: A partir de 2015 la información financiera de la Compañía está siendo reportada bajo Normas Internacionales de Información Financiera. </a:t>
            </a:r>
          </a:p>
          <a:p>
            <a:pPr marL="0" indent="0" algn="just">
              <a:buNone/>
            </a:pPr>
            <a:r>
              <a:rPr lang="es-CO" sz="800" dirty="0"/>
              <a:t>* Los Estados Financieros Consolidados incluyen </a:t>
            </a:r>
            <a:r>
              <a:rPr lang="es-CO" sz="800" dirty="0" err="1"/>
              <a:t>Reforestadora</a:t>
            </a:r>
            <a:r>
              <a:rPr lang="es-CO" sz="800" dirty="0"/>
              <a:t> Andina y </a:t>
            </a:r>
            <a:r>
              <a:rPr lang="es-CO" sz="800" dirty="0" err="1"/>
              <a:t>Transbosnal</a:t>
            </a:r>
            <a:r>
              <a:rPr lang="es-CO" sz="800" dirty="0"/>
              <a:t> S.A.</a:t>
            </a:r>
          </a:p>
        </p:txBody>
      </p:sp>
      <p:pic>
        <p:nvPicPr>
          <p:cNvPr id="2" name="Imagen 1"/>
          <p:cNvPicPr>
            <a:picLocks noChangeAspect="1"/>
          </p:cNvPicPr>
          <p:nvPr/>
        </p:nvPicPr>
        <p:blipFill>
          <a:blip r:embed="rId3"/>
          <a:stretch>
            <a:fillRect/>
          </a:stretch>
        </p:blipFill>
        <p:spPr>
          <a:xfrm>
            <a:off x="5468238" y="918000"/>
            <a:ext cx="4291397" cy="5940000"/>
          </a:xfrm>
          <a:prstGeom prst="rect">
            <a:avLst/>
          </a:prstGeom>
        </p:spPr>
      </p:pic>
    </p:spTree>
    <p:extLst>
      <p:ext uri="{BB962C8B-B14F-4D97-AF65-F5344CB8AC3E}">
        <p14:creationId xmlns:p14="http://schemas.microsoft.com/office/powerpoint/2010/main" val="3754208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73CF"/>
      </a:dk2>
      <a:lt2>
        <a:srgbClr val="FFFFFF"/>
      </a:lt2>
      <a:accent1>
        <a:srgbClr val="0073CF"/>
      </a:accent1>
      <a:accent2>
        <a:srgbClr val="B71234"/>
      </a:accent2>
      <a:accent3>
        <a:srgbClr val="79BC41"/>
      </a:accent3>
      <a:accent4>
        <a:srgbClr val="4E5FAB"/>
      </a:accent4>
      <a:accent5>
        <a:srgbClr val="91278F"/>
      </a:accent5>
      <a:accent6>
        <a:srgbClr val="005B24"/>
      </a:accent6>
      <a:hlink>
        <a:srgbClr val="0073C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8B416FF7DAC4B9A93129EB87E5E6E" ma:contentTypeVersion="2" ma:contentTypeDescription="Create a new document." ma:contentTypeScope="" ma:versionID="e6b3a1daccbf467d62beea8d4e719693">
  <xsd:schema xmlns:xsd="http://www.w3.org/2001/XMLSchema" xmlns:xs="http://www.w3.org/2001/XMLSchema" xmlns:p="http://schemas.microsoft.com/office/2006/metadata/properties" xmlns:ns2="c09d9a59-d6e0-44a1-b937-7eedce1b8807" targetNamespace="http://schemas.microsoft.com/office/2006/metadata/properties" ma:root="true" ma:fieldsID="cf204b66f477c7ad4806be061cdf5261" ns2:_="">
    <xsd:import namespace="c09d9a59-d6e0-44a1-b937-7eedce1b8807"/>
    <xsd:element name="properties">
      <xsd:complexType>
        <xsd:sequence>
          <xsd:element name="documentManagement">
            <xsd:complexType>
              <xsd:all>
                <xsd:element ref="ns2:Description0"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d9a59-d6e0-44a1-b937-7eedce1b8807"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Document_x0020_Type" ma:index="9" nillable="true" ma:displayName="Document Type" ma:default="" ma:format="RadioButtons" ma:internalName="Document_x0020_Type">
      <xsd:simpleType>
        <xsd:restriction base="dms:Choice">
          <xsd:enumeration value="Advertisements"/>
          <xsd:enumeration value="Corporate Identity Manual"/>
          <xsd:enumeration value="Graphic Guidelines"/>
          <xsd:enumeration value="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c09d9a59-d6e0-44a1-b937-7eedce1b8807" xsi:nil="true"/>
    <Document_x0020_Type xmlns="c09d9a59-d6e0-44a1-b937-7eedce1b8807">Templates</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F0B046-809B-4D43-8F76-01725BC9F4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d9a59-d6e0-44a1-b937-7eedce1b8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7F4720-2127-4217-933E-26F05F217F99}">
  <ds:schemaRefs>
    <ds:schemaRef ds:uri="http://purl.org/dc/dcmitype/"/>
    <ds:schemaRef ds:uri="http://schemas.openxmlformats.org/package/2006/metadata/core-properties"/>
    <ds:schemaRef ds:uri="c09d9a59-d6e0-44a1-b937-7eedce1b8807"/>
    <ds:schemaRef ds:uri="http://schemas.microsoft.com/office/infopath/2007/PartnerControls"/>
    <ds:schemaRef ds:uri="http://schemas.microsoft.com/office/2006/documentManagement/types"/>
    <ds:schemaRef ds:uri="http://purl.org/dc/elements/1.1/"/>
    <ds:schemaRef ds:uri="http://www.w3.org/XML/1998/namespac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E5BD419-59A6-4035-8D06-BA48AD0DB5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592</Words>
  <Application>Microsoft Office PowerPoint</Application>
  <PresentationFormat>A4 (210 x 297 mm)</PresentationFormat>
  <Paragraphs>13</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Lucida Grande</vt:lpstr>
      <vt:lpstr>Wingdings</vt:lpstr>
      <vt:lpstr>Office Theme</vt:lpstr>
      <vt:lpstr>Cartón de Colombia S.A. y Compañías Filiales* Informe de Resultados al 1er Trimestre de 2018**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Odekerken, Nienke</dc:creator>
  <cp:lastModifiedBy>Portela, Wadi</cp:lastModifiedBy>
  <cp:revision>247</cp:revision>
  <cp:lastPrinted>2015-11-27T21:31:16Z</cp:lastPrinted>
  <dcterms:created xsi:type="dcterms:W3CDTF">2012-12-13T15:15:43Z</dcterms:created>
  <dcterms:modified xsi:type="dcterms:W3CDTF">2018-05-02T13:39:35Z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0x010100FF68B416FF7DAC4B9A93129EB87E5E6E</vt:lpwstr>
  </property>
</Properties>
</file>